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well, Abby" initials="PA" lastIdx="1" clrIdx="0">
    <p:extLst>
      <p:ext uri="{19B8F6BF-5375-455C-9EA6-DF929625EA0E}">
        <p15:presenceInfo xmlns:p15="http://schemas.microsoft.com/office/powerpoint/2012/main" userId="S-1-5-21-1343024091-1383384898-725345543-765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90" d="100"/>
          <a:sy n="190" d="100"/>
        </p:scale>
        <p:origin x="21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7132DF-6328-0C41-BAEF-905DADFC340E}" type="datetimeFigureOut">
              <a:rPr lang="en-US" smtClean="0"/>
              <a:t>8/15/23</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BD67E4-25A3-C64A-893E-EFC2F0C4E84D}" type="slidenum">
              <a:rPr lang="en-US" smtClean="0"/>
              <a:t>‹#›</a:t>
            </a:fld>
            <a:endParaRPr lang="en-US"/>
          </a:p>
        </p:txBody>
      </p:sp>
    </p:spTree>
    <p:extLst>
      <p:ext uri="{BB962C8B-B14F-4D97-AF65-F5344CB8AC3E}">
        <p14:creationId xmlns:p14="http://schemas.microsoft.com/office/powerpoint/2010/main" val="823090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BD67E4-25A3-C64A-893E-EFC2F0C4E84D}" type="slidenum">
              <a:rPr lang="en-US" smtClean="0"/>
              <a:t>1</a:t>
            </a:fld>
            <a:endParaRPr lang="en-US"/>
          </a:p>
        </p:txBody>
      </p:sp>
    </p:spTree>
    <p:extLst>
      <p:ext uri="{BB962C8B-B14F-4D97-AF65-F5344CB8AC3E}">
        <p14:creationId xmlns:p14="http://schemas.microsoft.com/office/powerpoint/2010/main" val="4264880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031855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096304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313913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12587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1E94C1-AC85-49B9-A033-69401E19A983}" type="datetimeFigureOut">
              <a:rPr lang="en-US" smtClean="0"/>
              <a:t>8/15/23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129202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76706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1E94C1-AC85-49B9-A033-69401E19A983}" type="datetimeFigureOut">
              <a:rPr lang="en-US" smtClean="0"/>
              <a:t>8/15/23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912973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1E94C1-AC85-49B9-A033-69401E19A983}" type="datetimeFigureOut">
              <a:rPr lang="en-US" smtClean="0"/>
              <a:t>8/15/23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613079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E94C1-AC85-49B9-A033-69401E19A983}" type="datetimeFigureOut">
              <a:rPr lang="en-US" smtClean="0"/>
              <a:t>8/15/23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519138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4398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8/15/23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972947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2A1E94C1-AC85-49B9-A033-69401E19A983}" type="datetimeFigureOut">
              <a:rPr lang="en-US" smtClean="0"/>
              <a:t>8/15/23</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468F077-69C4-44F8-AC41-1314637BD284}" type="slidenum">
              <a:rPr lang="en-US" smtClean="0"/>
              <a:t>‹#›</a:t>
            </a:fld>
            <a:endParaRPr lang="en-US"/>
          </a:p>
        </p:txBody>
      </p:sp>
    </p:spTree>
    <p:extLst>
      <p:ext uri="{BB962C8B-B14F-4D97-AF65-F5344CB8AC3E}">
        <p14:creationId xmlns:p14="http://schemas.microsoft.com/office/powerpoint/2010/main" val="978078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6414" y="1216693"/>
            <a:ext cx="3447738" cy="276999"/>
          </a:xfrm>
          <a:prstGeom prst="rect">
            <a:avLst/>
          </a:prstGeom>
          <a:noFill/>
        </p:spPr>
        <p:txBody>
          <a:bodyPr wrap="square" rtlCol="0">
            <a:spAutoFit/>
          </a:bodyPr>
          <a:lstStyle/>
          <a:p>
            <a:pPr algn="ctr"/>
            <a:r>
              <a:rPr lang="en-US" sz="1200" b="1" u="sng" dirty="0">
                <a:latin typeface="Franklin Gothic Book" panose="020B0503020102020204" pitchFamily="34" charset="0"/>
              </a:rPr>
              <a:t>Group Training Liability Waiver</a:t>
            </a:r>
          </a:p>
        </p:txBody>
      </p:sp>
      <p:sp>
        <p:nvSpPr>
          <p:cNvPr id="6" name="TextBox 5"/>
          <p:cNvSpPr txBox="1"/>
          <p:nvPr/>
        </p:nvSpPr>
        <p:spPr>
          <a:xfrm>
            <a:off x="415050" y="1493692"/>
            <a:ext cx="6910466" cy="8540800"/>
          </a:xfrm>
          <a:prstGeom prst="rect">
            <a:avLst/>
          </a:prstGeom>
          <a:noFill/>
        </p:spPr>
        <p:txBody>
          <a:bodyPr wrap="square" rtlCol="0">
            <a:spAutoFit/>
          </a:bodyPr>
          <a:lstStyle/>
          <a:p>
            <a:r>
              <a:rPr lang="en-US" sz="1100" b="1" dirty="0">
                <a:latin typeface="Franklin Gothic Book" panose="020B0503020102020204" pitchFamily="34" charset="0"/>
              </a:rPr>
              <a:t>Personal Information:</a:t>
            </a:r>
          </a:p>
          <a:p>
            <a:endParaRPr lang="en-US" sz="1100" dirty="0">
              <a:latin typeface="Franklin Gothic Book" panose="020B0503020102020204" pitchFamily="34" charset="0"/>
            </a:endParaRPr>
          </a:p>
          <a:p>
            <a:r>
              <a:rPr lang="en-US" sz="1100" dirty="0">
                <a:latin typeface="Franklin Gothic Book" panose="020B0503020102020204" pitchFamily="34" charset="0"/>
              </a:rPr>
              <a:t>Name: _________________________________________________________     Date of Birth: 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dirty="0">
                <a:latin typeface="Franklin Gothic Book" panose="020B0503020102020204" pitchFamily="34" charset="0"/>
              </a:rPr>
              <a:t>Address: ________________________________________________________    Phone: _______________</a:t>
            </a:r>
            <a:r>
              <a:rPr lang="en-US" sz="1100" u="sng" dirty="0">
                <a:latin typeface="Franklin Gothic Book" panose="020B0503020102020204" pitchFamily="34" charset="0"/>
              </a:rPr>
              <a:t>_	</a:t>
            </a:r>
          </a:p>
          <a:p>
            <a:endParaRPr lang="en-US" sz="1100" dirty="0">
              <a:latin typeface="Franklin Gothic Book" panose="020B0503020102020204" pitchFamily="34" charset="0"/>
            </a:endParaRPr>
          </a:p>
          <a:p>
            <a:r>
              <a:rPr lang="en-US" sz="1100" dirty="0">
                <a:latin typeface="Franklin Gothic Book" panose="020B0503020102020204" pitchFamily="34" charset="0"/>
              </a:rPr>
              <a:t>City/State/Zip: ___________________________________________________________________________</a:t>
            </a:r>
            <a:r>
              <a:rPr lang="en-US" sz="1100" u="sng" dirty="0">
                <a:latin typeface="Franklin Gothic Book" panose="020B0503020102020204" pitchFamily="34" charset="0"/>
              </a:rPr>
              <a:t>	</a:t>
            </a:r>
          </a:p>
          <a:p>
            <a:endParaRPr lang="en-US" sz="1100" dirty="0">
              <a:latin typeface="Franklin Gothic Book" panose="020B0503020102020204" pitchFamily="34" charset="0"/>
            </a:endParaRPr>
          </a:p>
          <a:p>
            <a:r>
              <a:rPr lang="en-US" sz="1100" dirty="0">
                <a:latin typeface="Franklin Gothic Book" panose="020B0503020102020204" pitchFamily="34" charset="0"/>
              </a:rPr>
              <a:t>Emergency Contact Person: ________________________________________________________________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r>
              <a:rPr lang="en-US" sz="1100" dirty="0">
                <a:latin typeface="Franklin Gothic Book" panose="020B0503020102020204" pitchFamily="34" charset="0"/>
              </a:rPr>
              <a:t>	</a:t>
            </a:r>
          </a:p>
          <a:p>
            <a:r>
              <a:rPr lang="en-US" sz="1100" dirty="0">
                <a:latin typeface="Franklin Gothic Book" panose="020B0503020102020204" pitchFamily="34" charset="0"/>
              </a:rPr>
              <a:t>Emergency Phone: _________________________    Relationship: 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panose="020B0503020102020204" pitchFamily="34" charset="0"/>
              </a:rPr>
              <a:t>Release of Liability: </a:t>
            </a:r>
            <a:r>
              <a:rPr lang="en-US" sz="1100" dirty="0">
                <a:latin typeface="Franklin Gothic Book" panose="020B0503020102020204" pitchFamily="34" charset="0"/>
              </a:rPr>
              <a:t>In consideration of being permitted to participate in this Active Iowa program (Program), on behalf of myself, my family, my heirs, and my assigns, I hereby release the [Insert name of Organization]; </a:t>
            </a:r>
            <a:r>
              <a:rPr lang="en-US" sz="1100" dirty="0">
                <a:solidFill>
                  <a:srgbClr val="FF0000"/>
                </a:solidFill>
                <a:latin typeface="Franklin Gothic Book" panose="020B0503020102020204" pitchFamily="34" charset="0"/>
              </a:rPr>
              <a:t>[INSERT HEALTH DEPARTMENT]; </a:t>
            </a:r>
            <a:r>
              <a:rPr lang="en-US" sz="1100" dirty="0">
                <a:latin typeface="Franklin Gothic Book" panose="020B0503020102020204" pitchFamily="34" charset="0"/>
              </a:rPr>
              <a:t>the Board of Regents, State of Iowa; the State of Iowa, and each of their respective employees, agents and representatives from any and all liability for personal injury, including death, or property damage or loss suffered by me as a result of, arising out of, or in any way involving my participation in the Program, except to the extent that such liability results directly from the negligence of the University of Iowa, </a:t>
            </a:r>
            <a:r>
              <a:rPr lang="en-US" sz="1100" dirty="0">
                <a:solidFill>
                  <a:srgbClr val="FF0000"/>
                </a:solidFill>
                <a:latin typeface="Franklin Gothic Book" panose="020B0503020102020204" pitchFamily="34" charset="0"/>
              </a:rPr>
              <a:t>[INSERT HEALTH DEPARTMENT], </a:t>
            </a:r>
            <a:r>
              <a:rPr lang="en-US" sz="1100" dirty="0">
                <a:latin typeface="Franklin Gothic Book" panose="020B0503020102020204" pitchFamily="34" charset="0"/>
              </a:rPr>
              <a:t>their agents, or employees. </a:t>
            </a:r>
          </a:p>
          <a:p>
            <a:endParaRPr lang="en-US" sz="1100" dirty="0">
              <a:latin typeface="Franklin Gothic Book" panose="020B0503020102020204" pitchFamily="34" charset="0"/>
            </a:endParaRPr>
          </a:p>
          <a:p>
            <a:r>
              <a:rPr lang="en-US" sz="1100" b="1" dirty="0">
                <a:latin typeface="Franklin Gothic Book" panose="020B0503020102020204" pitchFamily="34" charset="0"/>
              </a:rPr>
              <a:t>Assumption of Risk: </a:t>
            </a:r>
            <a:r>
              <a:rPr lang="en-US" sz="1100" dirty="0">
                <a:latin typeface="Franklin Gothic Book" panose="020B0503020102020204" pitchFamily="34" charset="0"/>
              </a:rPr>
              <a:t>I acknowledge that I know, understand, and appreciate the inherent risks in participating in the Program. These risks range from minor scrapes, sprains, strains and bruises to significant injuries such as broken bones, eye injury or loss, concussions, paralysis, and even death. The risks include exacerbation of pre-existing medical conditions. By signing this agreement, I fully assume the inherent risks associated with this Program, and assert that I am voluntarily participating in the Program. </a:t>
            </a:r>
          </a:p>
          <a:p>
            <a:endParaRPr lang="en-US" sz="1100" dirty="0">
              <a:latin typeface="Franklin Gothic Book" panose="020B0503020102020204" pitchFamily="34" charset="0"/>
            </a:endParaRPr>
          </a:p>
          <a:p>
            <a:r>
              <a:rPr lang="en-US" sz="1100" b="1" dirty="0">
                <a:latin typeface="Franklin Gothic Book" panose="020B0503020102020204" pitchFamily="34" charset="0"/>
              </a:rPr>
              <a:t>Photo Release: </a:t>
            </a:r>
            <a:r>
              <a:rPr lang="en-US" sz="1100" dirty="0">
                <a:latin typeface="Franklin Gothic Book" panose="020B0503020102020204" pitchFamily="34" charset="0"/>
              </a:rPr>
              <a:t>I, the undersigned, do hereby consent to photographs/video being taken of me by [Insert name of Organization]; or </a:t>
            </a:r>
            <a:r>
              <a:rPr lang="en-US" sz="1100" dirty="0">
                <a:solidFill>
                  <a:srgbClr val="FF0000"/>
                </a:solidFill>
                <a:latin typeface="Franklin Gothic Book" panose="020B0503020102020204" pitchFamily="34" charset="0"/>
              </a:rPr>
              <a:t>[HEALTH DEPARTMENT] </a:t>
            </a:r>
            <a:r>
              <a:rPr lang="en-US" sz="1100" dirty="0">
                <a:latin typeface="Franklin Gothic Book" panose="020B0503020102020204" pitchFamily="34" charset="0"/>
              </a:rPr>
              <a:t>during my participation in the Program, and that the photographs/video taken may be used for the purposes of publications, posters, ads, and websites. The photographs/video may be so used in perpetuity, in whole or in part, without compensation to me, and I irrevocably waive any right I may have to edit or approve them in any of their forms. I hereby transfer and assign to the University </a:t>
            </a:r>
            <a:r>
              <a:rPr lang="en-US" sz="1100" dirty="0">
                <a:solidFill>
                  <a:srgbClr val="FF0000"/>
                </a:solidFill>
                <a:latin typeface="Franklin Gothic Book" panose="020B0503020102020204" pitchFamily="34" charset="0"/>
              </a:rPr>
              <a:t>and [HEALTH DEPARTMNET]</a:t>
            </a:r>
            <a:r>
              <a:rPr lang="en-US" sz="1100" dirty="0">
                <a:latin typeface="Franklin Gothic Book" panose="020B0503020102020204" pitchFamily="34" charset="0"/>
              </a:rPr>
              <a:t> any right, title and interest I may have in and to the photographs/video, including the copyright, and in and to all works based upon, derived from, or incorporating them. I also irrevocably release the University, </a:t>
            </a:r>
            <a:r>
              <a:rPr lang="en-US" sz="1100" dirty="0">
                <a:solidFill>
                  <a:srgbClr val="FF0000"/>
                </a:solidFill>
                <a:latin typeface="Franklin Gothic Book" panose="020B0503020102020204" pitchFamily="34" charset="0"/>
              </a:rPr>
              <a:t>[HEALTH DEPARTMENT],</a:t>
            </a:r>
            <a:r>
              <a:rPr lang="en-US" sz="1100" dirty="0">
                <a:latin typeface="Franklin Gothic Book" panose="020B0503020102020204" pitchFamily="34" charset="0"/>
              </a:rPr>
              <a:t> their employees, agents, representatives and assigns, from any and all claims I may have at any time arising out of, or related to, the photographs/video or the use of them, including, but not limited to, any claims based on the right of privacy, publicity, libel, or defamation.</a:t>
            </a:r>
          </a:p>
          <a:p>
            <a:endParaRPr lang="en-US" sz="1100" dirty="0">
              <a:latin typeface="Franklin Gothic Book" panose="020B0503020102020204" pitchFamily="34" charset="0"/>
            </a:endParaRPr>
          </a:p>
          <a:p>
            <a:r>
              <a:rPr lang="en-US" sz="1100" b="1" dirty="0">
                <a:latin typeface="Franklin Gothic Book" panose="020B0503020102020204" pitchFamily="34" charset="0"/>
              </a:rPr>
              <a:t>Physical Capability: </a:t>
            </a:r>
            <a:r>
              <a:rPr lang="en-US" sz="1100" dirty="0">
                <a:latin typeface="Franklin Gothic Book" panose="020B0503020102020204" pitchFamily="34" charset="0"/>
              </a:rPr>
              <a:t>I am physically capable of participating safely in the Program. I understand that Active Iowa PALs and staff are not medical professionals. In the event of a medical emergency or incident requiring medical attention, I understand that staff will seek the assistance of medical professionals. </a:t>
            </a:r>
          </a:p>
          <a:p>
            <a:endParaRPr lang="en-US" sz="1100" dirty="0">
              <a:latin typeface="Franklin Gothic Book" panose="020B0503020102020204" pitchFamily="34" charset="0"/>
            </a:endParaRPr>
          </a:p>
          <a:p>
            <a:r>
              <a:rPr lang="en-US" sz="1100" b="1" dirty="0">
                <a:latin typeface="Franklin Gothic Book" panose="020B0503020102020204" pitchFamily="34" charset="0"/>
              </a:rPr>
              <a:t>By signing this form, I certify that I am at least 18 years of age and fully competent. I understand and agree to all terms of the waiver and release form stated above.</a:t>
            </a:r>
            <a:endParaRPr lang="en-US" sz="1100" dirty="0"/>
          </a:p>
          <a:p>
            <a:endParaRPr lang="en-US" sz="1100" dirty="0">
              <a:latin typeface="Franklin Gothic Book" panose="020B0503020102020204" pitchFamily="34" charset="0"/>
            </a:endParaRPr>
          </a:p>
          <a:p>
            <a:r>
              <a:rPr lang="en-US" sz="1100" dirty="0">
                <a:latin typeface="Franklin Gothic Book" panose="020B0503020102020204" pitchFamily="34" charset="0"/>
              </a:rPr>
              <a:t>Signature:_________________________________________________________________    Date: ____/____/____</a:t>
            </a:r>
          </a:p>
          <a:p>
            <a:endParaRPr lang="en-US" sz="1100" dirty="0">
              <a:latin typeface="Franklin Gothic Book" panose="020B0503020102020204" pitchFamily="34" charset="0"/>
            </a:endParaRPr>
          </a:p>
          <a:p>
            <a:r>
              <a:rPr lang="en-US" sz="1100" dirty="0">
                <a:latin typeface="Franklin Gothic Book" panose="020B0503020102020204" pitchFamily="34" charset="0"/>
              </a:rPr>
              <a:t>Parent/Guardian Signature:__________________________________________________    Date: ____/____/____   </a:t>
            </a:r>
          </a:p>
          <a:p>
            <a:pPr algn="ctr"/>
            <a:r>
              <a:rPr lang="en-US" sz="1100" dirty="0">
                <a:latin typeface="Franklin Gothic Book" panose="020B0503020102020204" pitchFamily="34" charset="0"/>
              </a:rPr>
              <a:t>(needed if participant is under 18 years of age)</a:t>
            </a:r>
          </a:p>
          <a:p>
            <a:pPr algn="ctr"/>
            <a:endParaRPr lang="en-US" sz="900" dirty="0">
              <a:latin typeface="Franklin Gothic Book" panose="020B0503020102020204" pitchFamily="34" charset="0"/>
            </a:endParaRPr>
          </a:p>
          <a:p>
            <a:pPr algn="ctr"/>
            <a:endParaRPr lang="en-US" sz="1200" dirty="0">
              <a:latin typeface="Franklin Gothic Book" panose="020B05030201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1315" y="427376"/>
            <a:ext cx="1064201" cy="803797"/>
          </a:xfrm>
          <a:prstGeom prst="rect">
            <a:avLst/>
          </a:prstGeom>
        </p:spPr>
      </p:pic>
    </p:spTree>
    <p:extLst>
      <p:ext uri="{BB962C8B-B14F-4D97-AF65-F5344CB8AC3E}">
        <p14:creationId xmlns:p14="http://schemas.microsoft.com/office/powerpoint/2010/main" val="256907862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122</TotalTime>
  <Words>618</Words>
  <Application>Microsoft Macintosh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Franklin Gothic Book</vt:lpstr>
      <vt:lpstr>Office Theme</vt:lpstr>
      <vt:lpstr>PowerPoint Presentation</vt:lpstr>
    </vt:vector>
  </TitlesOfParts>
  <Company>The 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Bucklin, Rebecca S</dc:creator>
  <cp:lastModifiedBy>Gant, Melissa</cp:lastModifiedBy>
  <cp:revision>15</cp:revision>
  <dcterms:created xsi:type="dcterms:W3CDTF">2016-04-19T18:56:21Z</dcterms:created>
  <dcterms:modified xsi:type="dcterms:W3CDTF">2023-08-15T18:04:31Z</dcterms:modified>
</cp:coreProperties>
</file>